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2DAD-13BA-4BAF-91EB-BF1F89F1697E}" type="datetimeFigureOut">
              <a:rPr lang="en-CA" smtClean="0"/>
              <a:t>2020-05-08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EF4B-3735-4075-BBE9-C19DE60ED1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99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2DAD-13BA-4BAF-91EB-BF1F89F1697E}" type="datetimeFigureOut">
              <a:rPr lang="en-CA" smtClean="0"/>
              <a:t>2020-05-08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EF4B-3735-4075-BBE9-C19DE60ED1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176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2DAD-13BA-4BAF-91EB-BF1F89F1697E}" type="datetimeFigureOut">
              <a:rPr lang="en-CA" smtClean="0"/>
              <a:t>2020-05-08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EF4B-3735-4075-BBE9-C19DE60ED1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739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2DAD-13BA-4BAF-91EB-BF1F89F1697E}" type="datetimeFigureOut">
              <a:rPr lang="en-CA" smtClean="0"/>
              <a:t>2020-05-08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EF4B-3735-4075-BBE9-C19DE60ED1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520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2DAD-13BA-4BAF-91EB-BF1F89F1697E}" type="datetimeFigureOut">
              <a:rPr lang="en-CA" smtClean="0"/>
              <a:t>2020-05-08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EF4B-3735-4075-BBE9-C19DE60ED1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450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2DAD-13BA-4BAF-91EB-BF1F89F1697E}" type="datetimeFigureOut">
              <a:rPr lang="en-CA" smtClean="0"/>
              <a:t>2020-05-08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EF4B-3735-4075-BBE9-C19DE60ED1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3991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2DAD-13BA-4BAF-91EB-BF1F89F1697E}" type="datetimeFigureOut">
              <a:rPr lang="en-CA" smtClean="0"/>
              <a:t>2020-05-08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EF4B-3735-4075-BBE9-C19DE60ED1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58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2DAD-13BA-4BAF-91EB-BF1F89F1697E}" type="datetimeFigureOut">
              <a:rPr lang="en-CA" smtClean="0"/>
              <a:t>2020-05-08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EF4B-3735-4075-BBE9-C19DE60ED1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6703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2DAD-13BA-4BAF-91EB-BF1F89F1697E}" type="datetimeFigureOut">
              <a:rPr lang="en-CA" smtClean="0"/>
              <a:t>2020-05-08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EF4B-3735-4075-BBE9-C19DE60ED1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002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2DAD-13BA-4BAF-91EB-BF1F89F1697E}" type="datetimeFigureOut">
              <a:rPr lang="en-CA" smtClean="0"/>
              <a:t>2020-05-08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EF4B-3735-4075-BBE9-C19DE60ED1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186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2DAD-13BA-4BAF-91EB-BF1F89F1697E}" type="datetimeFigureOut">
              <a:rPr lang="en-CA" smtClean="0"/>
              <a:t>2020-05-08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EF4B-3735-4075-BBE9-C19DE60ED1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464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42DAD-13BA-4BAF-91EB-BF1F89F1697E}" type="datetimeFigureOut">
              <a:rPr lang="en-CA" smtClean="0"/>
              <a:t>2020-05-08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FEF4B-3735-4075-BBE9-C19DE60ED1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816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cbo.com/webapp/wcs/stores/servlet/en/lcbo/jacobs-creek-reserve-chardonnay-adelaide-hills-270017#.Xqxx96hKhjU" TargetMode="External"/><Relationship Id="rId13" Type="http://schemas.openxmlformats.org/officeDocument/2006/relationships/hyperlink" Target="https://www.lcbo.com/webapp/wcs/stores/servlet/en/lcbo/cave-spring-blanc-de-blancs-brut-sparkling-213983#.XqxrTahKhjU" TargetMode="External"/><Relationship Id="rId3" Type="http://schemas.openxmlformats.org/officeDocument/2006/relationships/hyperlink" Target="https://www.lcbo.com/webapp/wcs/stores/servlet/en/lcbo/la-chablisienne-vaillons-chablis-1er-cru-2016-11900#.XqxnjKhKhjU" TargetMode="External"/><Relationship Id="rId7" Type="http://schemas.openxmlformats.org/officeDocument/2006/relationships/hyperlink" Target="https://www.lcbo.com/webapp/wcs/stores/servlet/Product2_10203_10051_191520_-1____ProductDisplayErrorView#.XqxxP6hKhjU" TargetMode="External"/><Relationship Id="rId12" Type="http://schemas.openxmlformats.org/officeDocument/2006/relationships/hyperlink" Target="https://www.lcbo.com/webapp/wcs/stores/servlet/en/lcbo/louis-bouillot-perle-divoire-brut-blanc-de-blancs-cr%C3%A9mant-de-bourgogne-48801#.XqxpXahKhjU" TargetMode="External"/><Relationship Id="rId2" Type="http://schemas.openxmlformats.org/officeDocument/2006/relationships/hyperlink" Target="https://www.lcbo.com/webapp/wcs/stores/servlet/en/lcbo/konzelmann-chardonnay-unoaked-vqa-200535#.Xqxl5ahKhj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cbo.com/webapp/wcs/stores/servlet/en/lcbo/spier-signature-chardonnay-487181#.Xqxv4KhKhjU" TargetMode="External"/><Relationship Id="rId11" Type="http://schemas.openxmlformats.org/officeDocument/2006/relationships/hyperlink" Target="https://www.lcbo.com/webapp/wcs/stores/servlet/en/lcbo/bouchard-p%C3%A8re-fils-pouilly-fuisse-56580#.XqxsCahKhjU" TargetMode="External"/><Relationship Id="rId5" Type="http://schemas.openxmlformats.org/officeDocument/2006/relationships/hyperlink" Target="https://www.lcbo.com/webapp/wcs/stores/servlet/en/lcbo/santa-carolina-gran-reserva-chardonnay-2017-928580#.Xqxt-ahKhjU" TargetMode="External"/><Relationship Id="rId10" Type="http://schemas.openxmlformats.org/officeDocument/2006/relationships/hyperlink" Target="https://www.lcbo.com/webapp/wcs/stores/servlet/en/lcbo/sterling-vintners-collection-chardonnay-669242#.XqxoS6hKhjU" TargetMode="External"/><Relationship Id="rId4" Type="http://schemas.openxmlformats.org/officeDocument/2006/relationships/hyperlink" Target="https://www.lcbo.com/webapp/wcs/stores/servlet/en/lcbo/wine-14/white-wine-14002/louis-latour-les-geni%C3%A8vres-m%C3%A2con-lugny-2017-673137#.Xqxs-qhKhjU" TargetMode="External"/><Relationship Id="rId9" Type="http://schemas.openxmlformats.org/officeDocument/2006/relationships/hyperlink" Target="https://www.lcbo.com/webapp/wcs/stores/servlet/en/lcbo/quails-gate-chardonnay-377770#.XqxzH6hKhj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1273" y="213120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CA" b="1" dirty="0" smtClean="0"/>
              <a:t>Chardon</a:t>
            </a:r>
            <a:r>
              <a:rPr lang="en-CA" b="1" i="1" dirty="0" smtClean="0"/>
              <a:t>nay </a:t>
            </a:r>
            <a:br>
              <a:rPr lang="en-CA" b="1" i="1" dirty="0" smtClean="0"/>
            </a:br>
            <a:r>
              <a:rPr lang="en-CA" b="1" dirty="0" smtClean="0"/>
              <a:t/>
            </a:r>
            <a:br>
              <a:rPr lang="en-CA" b="1" dirty="0" smtClean="0"/>
            </a:br>
            <a:r>
              <a:rPr lang="en-CA" b="1" dirty="0" err="1" smtClean="0"/>
              <a:t>Chardon</a:t>
            </a:r>
            <a:r>
              <a:rPr lang="en-CA" b="1" i="1" dirty="0" err="1" smtClean="0"/>
              <a:t>yay</a:t>
            </a:r>
            <a:endParaRPr lang="en-CA" b="1" i="1" dirty="0"/>
          </a:p>
        </p:txBody>
      </p:sp>
    </p:spTree>
    <p:extLst>
      <p:ext uri="{BB962C8B-B14F-4D97-AF65-F5344CB8AC3E}">
        <p14:creationId xmlns:p14="http://schemas.microsoft.com/office/powerpoint/2010/main" val="1223704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Why Chardon</a:t>
            </a:r>
            <a:r>
              <a:rPr lang="en-CA" i="1" dirty="0" smtClean="0"/>
              <a:t>nay</a:t>
            </a:r>
            <a:r>
              <a:rPr lang="en-CA" dirty="0" smtClean="0"/>
              <a:t>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525896"/>
            <a:ext cx="10515600" cy="1686014"/>
          </a:xfrm>
        </p:spPr>
        <p:txBody>
          <a:bodyPr/>
          <a:lstStyle/>
          <a:p>
            <a:r>
              <a:rPr lang="en-CA" dirty="0" smtClean="0"/>
              <a:t>It grows worldwide</a:t>
            </a:r>
          </a:p>
          <a:p>
            <a:r>
              <a:rPr lang="en-CA" dirty="0" smtClean="0"/>
              <a:t>Amenable to a variety of winemaking styles/techniques</a:t>
            </a:r>
          </a:p>
          <a:p>
            <a:r>
              <a:rPr lang="en-CA" dirty="0" smtClean="0"/>
              <a:t>Finding a style you will enjoy is likely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3646576"/>
            <a:ext cx="434599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4400" dirty="0">
                <a:latin typeface="+mj-lt"/>
              </a:rPr>
              <a:t>Why </a:t>
            </a:r>
            <a:r>
              <a:rPr lang="en-CA" sz="4400" dirty="0" err="1" smtClean="0">
                <a:latin typeface="+mj-lt"/>
              </a:rPr>
              <a:t>Chardon</a:t>
            </a:r>
            <a:r>
              <a:rPr lang="en-CA" sz="4400" i="1" dirty="0" err="1" smtClean="0">
                <a:latin typeface="+mj-lt"/>
              </a:rPr>
              <a:t>yay</a:t>
            </a:r>
            <a:r>
              <a:rPr lang="en-CA" sz="4400" dirty="0" smtClean="0">
                <a:latin typeface="+mj-lt"/>
              </a:rPr>
              <a:t>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0600" y="1978025"/>
            <a:ext cx="10515600" cy="1686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mtClean="0"/>
              <a:t>It’s too ‘strong’, too ‘rich’, out-of-balance</a:t>
            </a:r>
          </a:p>
          <a:p>
            <a:r>
              <a:rPr lang="en-CA" smtClean="0"/>
              <a:t>It’s manipulated too much, such as over ‘oaked’</a:t>
            </a:r>
          </a:p>
          <a:p>
            <a:r>
              <a:rPr lang="en-CA" smtClean="0"/>
              <a:t>It’s simply out of fashion. I like so other many other white wines.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90530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It grows practically everywhere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Different climates and terroirs = Different expressions	</a:t>
            </a:r>
          </a:p>
          <a:p>
            <a:pPr marL="0" indent="0">
              <a:buNone/>
            </a:pPr>
            <a:r>
              <a:rPr lang="en-CA" dirty="0" smtClean="0"/>
              <a:t>‘COOLER’ climates – Ontario, Chablis and Champagne (FR), New Zealand, Chile 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sz="2400" dirty="0" smtClean="0"/>
              <a:t>Tend to be ‘lighter-bodied’, ‘crisp acidity’, ‘citrus, apple and pear fruit’</a:t>
            </a:r>
          </a:p>
          <a:p>
            <a:pPr marL="0" indent="0">
              <a:buNone/>
            </a:pPr>
            <a:r>
              <a:rPr lang="en-CA" sz="2400" dirty="0" smtClean="0"/>
              <a:t>	</a:t>
            </a:r>
          </a:p>
          <a:p>
            <a:pPr marL="0" indent="0">
              <a:buNone/>
            </a:pPr>
            <a:r>
              <a:rPr lang="en-CA" dirty="0" smtClean="0"/>
              <a:t>‘WARMER’ climates – Okanagan (BC), California, Australia, South Africa, France (Cote d’Or)</a:t>
            </a:r>
          </a:p>
          <a:p>
            <a:pPr marL="0" indent="0">
              <a:buNone/>
            </a:pPr>
            <a:r>
              <a:rPr lang="en-CA" dirty="0" smtClean="0"/>
              <a:t>	</a:t>
            </a:r>
            <a:r>
              <a:rPr lang="en-CA" sz="2400" dirty="0"/>
              <a:t>Tend to be </a:t>
            </a:r>
            <a:r>
              <a:rPr lang="en-CA" sz="2400" dirty="0" smtClean="0"/>
              <a:t>‘medium or full-bodied</a:t>
            </a:r>
            <a:r>
              <a:rPr lang="en-CA" sz="2400" dirty="0"/>
              <a:t>’, </a:t>
            </a:r>
            <a:r>
              <a:rPr lang="en-CA" sz="2400" dirty="0" smtClean="0"/>
              <a:t>‘smooth’, ‘peach or tropical fruit’</a:t>
            </a:r>
            <a:endParaRPr lang="en-CA" sz="2400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58950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Open to the winemaker’s palette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Retain uplifting acidity and structure </a:t>
            </a:r>
            <a:r>
              <a:rPr lang="en-CA" dirty="0" smtClean="0">
                <a:sym typeface="Wingdings" panose="05000000000000000000" pitchFamily="2" charset="2"/>
              </a:rPr>
              <a:t> ferment/age in stainless steel</a:t>
            </a:r>
            <a:endParaRPr lang="en-CA" dirty="0" smtClean="0"/>
          </a:p>
          <a:p>
            <a:r>
              <a:rPr lang="en-CA" dirty="0" smtClean="0"/>
              <a:t>Softer acidity?</a:t>
            </a:r>
            <a:r>
              <a:rPr lang="en-CA" dirty="0" smtClean="0">
                <a:sym typeface="Wingdings" panose="05000000000000000000" pitchFamily="2" charset="2"/>
              </a:rPr>
              <a:t> malolactic fermentation</a:t>
            </a:r>
          </a:p>
          <a:p>
            <a:r>
              <a:rPr lang="en-CA" dirty="0" smtClean="0">
                <a:sym typeface="Wingdings" panose="05000000000000000000" pitchFamily="2" charset="2"/>
              </a:rPr>
              <a:t>Oak?  can ferment and/or age in barrels</a:t>
            </a:r>
          </a:p>
          <a:p>
            <a:pPr lvl="1"/>
            <a:r>
              <a:rPr lang="en-CA" dirty="0" smtClean="0">
                <a:sym typeface="Wingdings" panose="05000000000000000000" pitchFamily="2" charset="2"/>
              </a:rPr>
              <a:t>Barrel fermenting can softens mouthfeel and harsh acidity without imparting flavours (use an older barrel)</a:t>
            </a:r>
          </a:p>
          <a:p>
            <a:pPr lvl="1"/>
            <a:r>
              <a:rPr lang="en-CA" dirty="0" smtClean="0">
                <a:sym typeface="Wingdings" panose="05000000000000000000" pitchFamily="2" charset="2"/>
              </a:rPr>
              <a:t>Barrel ageing can impart flavour if the barrel is relatively new</a:t>
            </a:r>
          </a:p>
          <a:p>
            <a:r>
              <a:rPr lang="en-CA" dirty="0" smtClean="0">
                <a:sym typeface="Wingdings" panose="05000000000000000000" pitchFamily="2" charset="2"/>
              </a:rPr>
              <a:t>Bubbles?  Blanc de </a:t>
            </a:r>
            <a:r>
              <a:rPr lang="en-CA" dirty="0" err="1">
                <a:sym typeface="Wingdings" panose="05000000000000000000" pitchFamily="2" charset="2"/>
              </a:rPr>
              <a:t>b</a:t>
            </a:r>
            <a:r>
              <a:rPr lang="en-CA" dirty="0" err="1" smtClean="0">
                <a:sym typeface="Wingdings" panose="05000000000000000000" pitchFamily="2" charset="2"/>
              </a:rPr>
              <a:t>lancs</a:t>
            </a:r>
            <a:r>
              <a:rPr lang="en-CA" dirty="0" smtClean="0">
                <a:sym typeface="Wingdings" panose="05000000000000000000" pitchFamily="2" charset="2"/>
              </a:rPr>
              <a:t> champagne is practically all chardonnay</a:t>
            </a:r>
          </a:p>
          <a:p>
            <a:r>
              <a:rPr lang="en-CA" dirty="0" smtClean="0">
                <a:sym typeface="Wingdings" panose="05000000000000000000" pitchFamily="2" charset="2"/>
              </a:rPr>
              <a:t>Sweetness?  A function of harvesting ripe grapes and the extent of fermentation</a:t>
            </a:r>
          </a:p>
          <a:p>
            <a:pPr lvl="1"/>
            <a:r>
              <a:rPr lang="en-CA" dirty="0" smtClean="0">
                <a:sym typeface="Wingdings" panose="05000000000000000000" pitchFamily="2" charset="2"/>
              </a:rPr>
              <a:t>Check the sugar (g/L) and also the alcohol (13% +)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13134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 Chardonnay </a:t>
            </a:r>
            <a:r>
              <a:rPr lang="en-CA" smtClean="0"/>
              <a:t>mixed case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CA" sz="1800" dirty="0" smtClean="0"/>
              <a:t>Light</a:t>
            </a:r>
            <a:endParaRPr lang="en-CA" sz="1800" dirty="0"/>
          </a:p>
          <a:p>
            <a:r>
              <a:rPr lang="en-CA" sz="1800" dirty="0" smtClean="0">
                <a:hlinkClick r:id="rId2"/>
              </a:rPr>
              <a:t>Konzelmann unoaked, NOTL</a:t>
            </a:r>
            <a:r>
              <a:rPr lang="en-CA" sz="1800" dirty="0" smtClean="0"/>
              <a:t>, $15</a:t>
            </a:r>
          </a:p>
          <a:p>
            <a:r>
              <a:rPr lang="en-CA" sz="1800" dirty="0" smtClean="0">
                <a:hlinkClick r:id="rId3"/>
              </a:rPr>
              <a:t>La </a:t>
            </a:r>
            <a:r>
              <a:rPr lang="en-CA" sz="1800" dirty="0" err="1" smtClean="0">
                <a:hlinkClick r:id="rId3"/>
              </a:rPr>
              <a:t>Chabliesienne</a:t>
            </a:r>
            <a:r>
              <a:rPr lang="en-CA" sz="1800" dirty="0" smtClean="0">
                <a:hlinkClick r:id="rId3"/>
              </a:rPr>
              <a:t> </a:t>
            </a:r>
            <a:r>
              <a:rPr lang="en-CA" sz="1800" dirty="0" err="1" smtClean="0">
                <a:hlinkClick r:id="rId3"/>
              </a:rPr>
              <a:t>Vaillons</a:t>
            </a:r>
            <a:r>
              <a:rPr lang="en-CA" sz="1800" dirty="0" smtClean="0">
                <a:hlinkClick r:id="rId3"/>
              </a:rPr>
              <a:t> Chablis 1er cru</a:t>
            </a:r>
            <a:r>
              <a:rPr lang="en-CA" sz="1800" dirty="0" smtClean="0"/>
              <a:t>, France, $28</a:t>
            </a:r>
          </a:p>
          <a:p>
            <a:endParaRPr lang="en-CA" sz="1800" dirty="0"/>
          </a:p>
          <a:p>
            <a:pPr marL="0" indent="0">
              <a:buNone/>
            </a:pPr>
            <a:r>
              <a:rPr lang="en-CA" sz="1800" dirty="0" smtClean="0"/>
              <a:t>Medium</a:t>
            </a:r>
          </a:p>
          <a:p>
            <a:r>
              <a:rPr lang="en-CA" sz="1800" dirty="0" smtClean="0">
                <a:hlinkClick r:id="rId4"/>
              </a:rPr>
              <a:t>Louis </a:t>
            </a:r>
            <a:r>
              <a:rPr lang="en-CA" sz="1800" dirty="0" err="1" smtClean="0">
                <a:hlinkClick r:id="rId4"/>
              </a:rPr>
              <a:t>Latour</a:t>
            </a:r>
            <a:r>
              <a:rPr lang="en-CA" sz="1800" dirty="0" smtClean="0">
                <a:hlinkClick r:id="rId4"/>
              </a:rPr>
              <a:t> </a:t>
            </a:r>
            <a:r>
              <a:rPr lang="en-CA" sz="1800" dirty="0" err="1" smtClean="0">
                <a:hlinkClick r:id="rId4"/>
              </a:rPr>
              <a:t>Mâcon-Lugny</a:t>
            </a:r>
            <a:r>
              <a:rPr lang="en-CA" sz="1800" dirty="0" smtClean="0"/>
              <a:t>, France, $22</a:t>
            </a:r>
          </a:p>
          <a:p>
            <a:r>
              <a:rPr lang="en-CA" sz="1800" dirty="0" smtClean="0">
                <a:hlinkClick r:id="rId5"/>
              </a:rPr>
              <a:t>Santa Carolina Gran </a:t>
            </a:r>
            <a:r>
              <a:rPr lang="en-CA" sz="1800" dirty="0" err="1" smtClean="0">
                <a:hlinkClick r:id="rId5"/>
              </a:rPr>
              <a:t>Reserva</a:t>
            </a:r>
            <a:r>
              <a:rPr lang="en-CA" sz="1800" dirty="0" smtClean="0">
                <a:hlinkClick r:id="rId5"/>
              </a:rPr>
              <a:t>,</a:t>
            </a:r>
            <a:r>
              <a:rPr lang="en-CA" sz="1800" dirty="0" smtClean="0"/>
              <a:t> </a:t>
            </a:r>
            <a:r>
              <a:rPr lang="en-CA" sz="1800" dirty="0" err="1" smtClean="0"/>
              <a:t>Itata</a:t>
            </a:r>
            <a:r>
              <a:rPr lang="en-CA" sz="1800" dirty="0" smtClean="0"/>
              <a:t> Valley, Chile, $19</a:t>
            </a:r>
          </a:p>
          <a:p>
            <a:r>
              <a:rPr lang="en-CA" sz="1800" dirty="0" smtClean="0">
                <a:hlinkClick r:id="rId6"/>
              </a:rPr>
              <a:t>Spier Signature</a:t>
            </a:r>
            <a:r>
              <a:rPr lang="en-CA" sz="1800" dirty="0" smtClean="0"/>
              <a:t>, Stellenbosch, South Africa, $12</a:t>
            </a:r>
          </a:p>
          <a:p>
            <a:r>
              <a:rPr lang="en-CA" sz="1800" dirty="0" smtClean="0">
                <a:hlinkClick r:id="rId7"/>
              </a:rPr>
              <a:t>Thornbury</a:t>
            </a:r>
            <a:r>
              <a:rPr lang="en-CA" sz="1800" dirty="0" smtClean="0"/>
              <a:t>, Gisborne, New Zealand $19</a:t>
            </a:r>
            <a:endParaRPr lang="en-CA" sz="1800" dirty="0"/>
          </a:p>
          <a:p>
            <a:endParaRPr lang="en-CA" sz="1800" dirty="0"/>
          </a:p>
          <a:p>
            <a:pPr marL="0" indent="0">
              <a:buNone/>
            </a:pPr>
            <a:r>
              <a:rPr lang="en-CA" sz="1800" dirty="0" smtClean="0"/>
              <a:t>Full </a:t>
            </a:r>
          </a:p>
          <a:p>
            <a:r>
              <a:rPr lang="en-CA" sz="1800" dirty="0" smtClean="0">
                <a:hlinkClick r:id="rId8"/>
              </a:rPr>
              <a:t>Jacob’s Creek, </a:t>
            </a:r>
            <a:r>
              <a:rPr lang="en-CA" sz="1800" dirty="0" smtClean="0"/>
              <a:t>Adelaide Hills, Australia, $15</a:t>
            </a:r>
          </a:p>
          <a:p>
            <a:r>
              <a:rPr lang="en-CA" sz="1800" dirty="0" smtClean="0">
                <a:hlinkClick r:id="rId9"/>
              </a:rPr>
              <a:t>Quails’ Gate. Okanagan Valley, BC</a:t>
            </a:r>
            <a:r>
              <a:rPr lang="en-CA" sz="1800" dirty="0" smtClean="0">
                <a:hlinkClick r:id="rId10"/>
              </a:rPr>
              <a:t>, $25</a:t>
            </a:r>
          </a:p>
          <a:p>
            <a:r>
              <a:rPr lang="en-CA" sz="1800" dirty="0" smtClean="0">
                <a:hlinkClick r:id="rId10"/>
              </a:rPr>
              <a:t>Sterling Vintner’s Collection</a:t>
            </a:r>
            <a:r>
              <a:rPr lang="en-CA" sz="1800" dirty="0" smtClean="0"/>
              <a:t>, California, $17</a:t>
            </a:r>
          </a:p>
          <a:p>
            <a:r>
              <a:rPr lang="en-CA" sz="1800" dirty="0" smtClean="0">
                <a:hlinkClick r:id="rId11"/>
              </a:rPr>
              <a:t>Bouchard </a:t>
            </a:r>
            <a:r>
              <a:rPr lang="en-CA" sz="1800" dirty="0" err="1" smtClean="0">
                <a:hlinkClick r:id="rId11"/>
              </a:rPr>
              <a:t>Père</a:t>
            </a:r>
            <a:r>
              <a:rPr lang="en-CA" sz="1800" dirty="0" smtClean="0">
                <a:hlinkClick r:id="rId11"/>
              </a:rPr>
              <a:t> &amp; </a:t>
            </a:r>
            <a:r>
              <a:rPr lang="en-CA" sz="1800" dirty="0" err="1" smtClean="0">
                <a:hlinkClick r:id="rId11"/>
              </a:rPr>
              <a:t>Fils</a:t>
            </a:r>
            <a:r>
              <a:rPr lang="en-CA" sz="1800" dirty="0" smtClean="0">
                <a:hlinkClick r:id="rId11"/>
              </a:rPr>
              <a:t> </a:t>
            </a:r>
            <a:r>
              <a:rPr lang="en-CA" sz="1800" dirty="0" err="1" smtClean="0">
                <a:hlinkClick r:id="rId11"/>
              </a:rPr>
              <a:t>Pouilly-Fuissé</a:t>
            </a:r>
            <a:r>
              <a:rPr lang="en-CA" sz="1800" dirty="0" smtClean="0"/>
              <a:t>, France, $33</a:t>
            </a:r>
          </a:p>
          <a:p>
            <a:pPr marL="0" indent="0">
              <a:buNone/>
            </a:pPr>
            <a:endParaRPr lang="en-CA" sz="1800" dirty="0" smtClean="0"/>
          </a:p>
          <a:p>
            <a:pPr marL="0" indent="0">
              <a:buNone/>
            </a:pPr>
            <a:r>
              <a:rPr lang="en-CA" sz="1800" dirty="0" smtClean="0"/>
              <a:t>Sparkling </a:t>
            </a:r>
          </a:p>
          <a:p>
            <a:r>
              <a:rPr lang="en-CA" sz="1800" dirty="0" smtClean="0">
                <a:hlinkClick r:id="rId12"/>
              </a:rPr>
              <a:t>Louis </a:t>
            </a:r>
            <a:r>
              <a:rPr lang="en-CA" sz="1800" dirty="0" err="1" smtClean="0">
                <a:hlinkClick r:id="rId12"/>
              </a:rPr>
              <a:t>Bouillot</a:t>
            </a:r>
            <a:r>
              <a:rPr lang="en-CA" sz="1800" dirty="0" smtClean="0">
                <a:hlinkClick r:id="rId12"/>
              </a:rPr>
              <a:t> </a:t>
            </a:r>
            <a:r>
              <a:rPr lang="en-CA" sz="1800" dirty="0" err="1" smtClean="0">
                <a:hlinkClick r:id="rId12"/>
              </a:rPr>
              <a:t>Perle</a:t>
            </a:r>
            <a:r>
              <a:rPr lang="en-CA" sz="1800" dirty="0" smtClean="0">
                <a:hlinkClick r:id="rId12"/>
              </a:rPr>
              <a:t> d’Ivoire Blanc de </a:t>
            </a:r>
            <a:r>
              <a:rPr lang="en-CA" sz="1800" dirty="0" err="1" smtClean="0">
                <a:hlinkClick r:id="rId12"/>
              </a:rPr>
              <a:t>Blancs</a:t>
            </a:r>
            <a:r>
              <a:rPr lang="en-CA" sz="1800" dirty="0" smtClean="0">
                <a:hlinkClick r:id="rId12"/>
              </a:rPr>
              <a:t> </a:t>
            </a:r>
            <a:r>
              <a:rPr lang="en-CA" sz="1800" dirty="0" err="1" smtClean="0">
                <a:hlinkClick r:id="rId12"/>
              </a:rPr>
              <a:t>Cremant</a:t>
            </a:r>
            <a:r>
              <a:rPr lang="en-CA" sz="1800" dirty="0" smtClean="0">
                <a:hlinkClick r:id="rId12"/>
              </a:rPr>
              <a:t> de Bourgogne </a:t>
            </a:r>
            <a:r>
              <a:rPr lang="en-CA" sz="1800" dirty="0" smtClean="0"/>
              <a:t>, France,  $20</a:t>
            </a:r>
          </a:p>
          <a:p>
            <a:r>
              <a:rPr lang="en-CA" sz="1800" dirty="0" smtClean="0">
                <a:hlinkClick r:id="rId13"/>
              </a:rPr>
              <a:t>Cave Spring blanc de </a:t>
            </a:r>
            <a:r>
              <a:rPr lang="en-CA" sz="1800" dirty="0" err="1" smtClean="0">
                <a:hlinkClick r:id="rId13"/>
              </a:rPr>
              <a:t>blancs</a:t>
            </a:r>
            <a:r>
              <a:rPr lang="en-CA" sz="1800" dirty="0" smtClean="0">
                <a:hlinkClick r:id="rId13"/>
              </a:rPr>
              <a:t>, NOTL </a:t>
            </a:r>
            <a:r>
              <a:rPr lang="en-CA" sz="1800" dirty="0" smtClean="0"/>
              <a:t>$30 </a:t>
            </a:r>
          </a:p>
          <a:p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3209346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376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Chardonnay   Chardonyay</vt:lpstr>
      <vt:lpstr>Why Chardonnay?</vt:lpstr>
      <vt:lpstr>It grows practically everywhere</vt:lpstr>
      <vt:lpstr>Open to the winemaker’s palette</vt:lpstr>
      <vt:lpstr>Example Chardonnay mixed case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Hooray Chardonnay</dc:title>
  <dc:creator>Kevin Donato</dc:creator>
  <cp:lastModifiedBy>Kevin Donato</cp:lastModifiedBy>
  <cp:revision>18</cp:revision>
  <dcterms:created xsi:type="dcterms:W3CDTF">2020-04-29T19:38:24Z</dcterms:created>
  <dcterms:modified xsi:type="dcterms:W3CDTF">2020-05-08T19:15:24Z</dcterms:modified>
</cp:coreProperties>
</file>